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3" r:id="rId2"/>
  </p:sldMasterIdLst>
  <p:notesMasterIdLst>
    <p:notesMasterId r:id="rId28"/>
  </p:notesMasterIdLst>
  <p:sldIdLst>
    <p:sldId id="307" r:id="rId3"/>
    <p:sldId id="299" r:id="rId4"/>
    <p:sldId id="257" r:id="rId5"/>
    <p:sldId id="259" r:id="rId6"/>
    <p:sldId id="260" r:id="rId7"/>
    <p:sldId id="261" r:id="rId8"/>
    <p:sldId id="262" r:id="rId9"/>
    <p:sldId id="266" r:id="rId10"/>
    <p:sldId id="265" r:id="rId11"/>
    <p:sldId id="263" r:id="rId12"/>
    <p:sldId id="264" r:id="rId13"/>
    <p:sldId id="267" r:id="rId14"/>
    <p:sldId id="268" r:id="rId15"/>
    <p:sldId id="270" r:id="rId16"/>
    <p:sldId id="271" r:id="rId17"/>
    <p:sldId id="272" r:id="rId18"/>
    <p:sldId id="273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25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Hegedus" initials="KH" lastIdx="1" clrIdx="0">
    <p:extLst>
      <p:ext uri="{19B8F6BF-5375-455C-9EA6-DF929625EA0E}">
        <p15:presenceInfo xmlns:p15="http://schemas.microsoft.com/office/powerpoint/2012/main" userId="Kelly Heged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5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68" d="100"/>
          <a:sy n="68" d="100"/>
        </p:scale>
        <p:origin x="6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C065A-5F88-451B-AC8D-D39797808F05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25B9D-B127-4F2C-A5DA-F3118461A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10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3160" y="6502122"/>
            <a:ext cx="4114800" cy="365125"/>
          </a:xfrm>
        </p:spPr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69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6EEDB-D564-467D-A1C1-AC93073B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24E8E2-9BE2-4C3F-B35A-821E32CA26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2EECDA-E4DC-461E-9CD1-1850B5755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FD8EF-E74A-4A07-B7AE-DDF25BD29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6C20A2-AF04-43F1-A3DD-01760D89B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73DD5C-BDC7-4674-A39F-C6972D982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7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5AE53-4FB9-4581-8D8B-9A4198F07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F857A8-0409-437A-B1CC-D40FB1751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FC648-D081-416B-9DCD-446D3A1A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D5F2E-8C01-41AE-94B4-1102C73A7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05DF1-016A-4D83-8F7B-FE6134C1C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76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42CFEA-D09F-4026-8081-CCED57E9A0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8458DF-AEF6-45CD-99B0-F49FB0B31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7FE5A-73FD-4F8C-9FAB-B55CCEA0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22649-746A-4C29-9229-35B07E76B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CFA7D-E663-4DDC-84FC-BC059E0B0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719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135AF-7344-494F-A253-5B4066E821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56F748-C1E4-490E-92EB-8580BBC5B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4C6CD-B1DA-4482-912D-E82E0243D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BC622-AA80-4205-8D86-4F0A2F1E1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C840D-D91D-4EC7-B1B0-62D7FA31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481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DFB27-D18D-4C42-A482-DE521F1A1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65A14-91C3-4636-BD61-BFC632A59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437A8-01D9-4F7A-8BF1-01CA06905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E6D42-764E-4E84-9BBB-23C4F9518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67A35-6A9C-45BF-B5CA-E84A9D1C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24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405B1-A2D6-4424-9CB6-09DA517FC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74904-A25D-451C-837B-4037A9304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B8A45-2BC0-45B9-883B-AC0A25757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E85C2-3339-4328-8941-9DB4F6FC2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1BB1C-960A-41C4-B7FB-533FDCF6A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865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E0E1-31A2-4BCD-9806-05050CDBA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C08E1-0F91-4693-9400-DF500E3E8C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8C12E1-49C2-4F7C-96F0-B89F016BB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C7641-3E26-4B44-8B83-D2AA075CA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69B6B9-5574-432F-B361-FB8D5B5A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36EDA-34A2-4702-AF6D-1C96ACFC8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13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0BD9E-8DAD-4358-AC08-3E1F373ED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518D2-130D-4267-B42B-E1674674A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4D7660-2AA5-451F-A21F-CEA8CAE09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039A05-7AF9-4B52-90D6-0AFDCD4E05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F92FB6-418C-416B-9AF4-32AA33FF04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4AE081-D79E-401C-B19C-8320519EC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6FA74C-4D23-42CD-B7DB-C5014A48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AAE50F-85CD-488C-A3EB-5DB4984E7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772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B77E1-FBD9-4F17-AC5B-F92C9F892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D6A566-3706-4EAD-9A32-8975CDA9A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B9BB48-2868-45C0-9FA9-D39E1188B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356AD3-FA92-4A09-853A-812C8A2E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87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5DF278-2B0A-46E4-B1C6-EE7BB5421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CC5EF2-F5A4-4E49-B02D-FCACB650D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C87EA4-28AB-46EF-9C52-82AA54E2F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306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D185F-9A53-4E8D-8E45-8DE395D9D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5D1-3309-4C21-A16A-2961CBB34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7299D8-06BB-46CA-875E-F63B01DA17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C5D2E-4CE1-4187-BA61-404495F78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27C58B-F2BA-4152-8B09-FECB53B2C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17AE8B-9C04-485D-972D-DD9506BC4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502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48586"/>
          </a:xfrm>
          <a:prstGeom prst="rect">
            <a:avLst/>
          </a:prstGeom>
          <a:solidFill>
            <a:srgbClr val="2B5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0" y="6530895"/>
            <a:ext cx="12192000" cy="324293"/>
          </a:xfrm>
          <a:prstGeom prst="rect">
            <a:avLst/>
          </a:prstGeom>
          <a:solidFill>
            <a:srgbClr val="2B5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81312"/>
            <a:ext cx="10972800" cy="46225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245" y="649458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© Jasper Learning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45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76678FA-D766-4D5D-8CB0-03987CC60F1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81246" y="77097"/>
            <a:ext cx="3133061" cy="520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05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Office</a:t>
            </a:r>
            <a:r>
              <a:rPr lang="en-US" sz="1050" baseline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400" b="1" i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Word</a:t>
            </a:r>
          </a:p>
        </p:txBody>
      </p:sp>
    </p:spTree>
    <p:extLst>
      <p:ext uri="{BB962C8B-B14F-4D97-AF65-F5344CB8AC3E}">
        <p14:creationId xmlns:p14="http://schemas.microsoft.com/office/powerpoint/2010/main" val="1719794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2B5797"/>
          </a:solidFill>
          <a:latin typeface="Segoe UI" pitchFamily="34" charset="0"/>
          <a:ea typeface="Segoe UI" pitchFamily="34" charset="0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90E888-7FF2-4952-B3AA-F8EFA57B6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E7A74E-0837-4718-86AA-F83DDFA55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F5DF0-1AC2-4EF1-AAD7-0B5163CDF0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5A78C-97E4-4045-867F-113556F59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71B94-29A7-4A8D-B980-84B44EE264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07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5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68CA75-3079-4060-8309-9ED691007C7D}"/>
              </a:ext>
            </a:extLst>
          </p:cNvPr>
          <p:cNvSpPr/>
          <p:nvPr/>
        </p:nvSpPr>
        <p:spPr>
          <a:xfrm>
            <a:off x="857977" y="1559450"/>
            <a:ext cx="10325838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Microsoft</a:t>
            </a:r>
            <a:r>
              <a:rPr kumimoji="0" lang="en-US" sz="6000" b="1" i="0" u="none" strike="noStrike" kern="1200" cap="none" spc="50" normalizeH="0" baseline="9000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®</a:t>
            </a:r>
            <a:br>
              <a:rPr kumimoji="0" lang="en-US" sz="88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en-US" sz="88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Office 365 &amp; 2019</a:t>
            </a:r>
          </a:p>
        </p:txBody>
      </p:sp>
    </p:spTree>
    <p:extLst>
      <p:ext uri="{BB962C8B-B14F-4D97-AF65-F5344CB8AC3E}">
        <p14:creationId xmlns:p14="http://schemas.microsoft.com/office/powerpoint/2010/main" val="907780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Navigating with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Working with Hyperlinks</a:t>
            </a:r>
          </a:p>
          <a:p>
            <a:pPr lvl="1"/>
            <a:r>
              <a:rPr lang="en-US" dirty="0"/>
              <a:t>To modify a hyperlink:</a:t>
            </a:r>
          </a:p>
          <a:p>
            <a:pPr lvl="2"/>
            <a:r>
              <a:rPr lang="en-US" dirty="0"/>
              <a:t>right-click the hyperlink and click </a:t>
            </a:r>
            <a:r>
              <a:rPr lang="en-US" b="1" dirty="0"/>
              <a:t>Edit Hyperlink</a:t>
            </a:r>
            <a:r>
              <a:rPr lang="en-US" dirty="0"/>
              <a:t>; or</a:t>
            </a:r>
          </a:p>
          <a:p>
            <a:pPr lvl="2"/>
            <a:r>
              <a:rPr lang="en-US" dirty="0"/>
              <a:t>click in the link and, on the Insert tab, in the Links group, click </a:t>
            </a:r>
            <a:r>
              <a:rPr lang="en-US" b="1" dirty="0"/>
              <a:t>Link</a:t>
            </a:r>
            <a:r>
              <a:rPr lang="en-US" dirty="0"/>
              <a:t> ; or</a:t>
            </a:r>
          </a:p>
          <a:p>
            <a:pPr lvl="2"/>
            <a:r>
              <a:rPr lang="en-US" dirty="0"/>
              <a:t>click in the link and press CTRL+K</a:t>
            </a:r>
          </a:p>
          <a:p>
            <a:pPr lvl="1"/>
            <a:r>
              <a:rPr lang="en-US" dirty="0"/>
              <a:t>To delete a hyperlink:</a:t>
            </a:r>
          </a:p>
          <a:p>
            <a:pPr lvl="2"/>
            <a:r>
              <a:rPr lang="en-US" dirty="0"/>
              <a:t>right-click the link, and then click </a:t>
            </a:r>
            <a:r>
              <a:rPr lang="en-US" b="1" dirty="0"/>
              <a:t>Remove Hyperlink</a:t>
            </a:r>
            <a:r>
              <a:rPr lang="en-US" dirty="0"/>
              <a:t>; or</a:t>
            </a:r>
          </a:p>
          <a:p>
            <a:pPr lvl="2"/>
            <a:r>
              <a:rPr lang="en-US" dirty="0"/>
              <a:t>click in the link and, on the Insert tab, in the Links group, click </a:t>
            </a:r>
            <a:r>
              <a:rPr lang="en-US" b="1" dirty="0"/>
              <a:t>Link</a:t>
            </a:r>
            <a:r>
              <a:rPr lang="en-US" dirty="0"/>
              <a:t>, and then click </a:t>
            </a:r>
            <a:r>
              <a:rPr lang="en-US" b="1" dirty="0"/>
              <a:t>Remove Link</a:t>
            </a:r>
            <a:r>
              <a:rPr lang="en-US" dirty="0"/>
              <a:t>; or</a:t>
            </a:r>
          </a:p>
          <a:p>
            <a:pPr lvl="2"/>
            <a:r>
              <a:rPr lang="en-US" dirty="0"/>
              <a:t>Click in the link, press CTRL+K, and then click </a:t>
            </a:r>
            <a:r>
              <a:rPr lang="en-US" b="1" dirty="0"/>
              <a:t>Remove Link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0366C9-7B24-418F-9164-478A6CBF6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A40C41-5B32-4595-9728-065B5824A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5012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Navigating with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690688"/>
            <a:ext cx="7479595" cy="4486275"/>
          </a:xfrm>
        </p:spPr>
        <p:txBody>
          <a:bodyPr>
            <a:normAutofit/>
          </a:bodyPr>
          <a:lstStyle/>
          <a:p>
            <a:r>
              <a:rPr lang="en-US" b="1" dirty="0"/>
              <a:t>Creating Bookmarks</a:t>
            </a:r>
          </a:p>
          <a:p>
            <a:pPr lvl="1"/>
            <a:r>
              <a:rPr lang="en-US" dirty="0"/>
              <a:t>To create a bookmark, click the </a:t>
            </a:r>
            <a:r>
              <a:rPr lang="en-US" b="1" dirty="0"/>
              <a:t>Insert</a:t>
            </a:r>
            <a:r>
              <a:rPr lang="en-US" dirty="0"/>
              <a:t> tab and, in the Links group, click </a:t>
            </a:r>
            <a:r>
              <a:rPr lang="en-US" b="1" dirty="0"/>
              <a:t>Bookmark</a:t>
            </a:r>
            <a:endParaRPr lang="en-US" dirty="0"/>
          </a:p>
          <a:p>
            <a:pPr lvl="1"/>
            <a:r>
              <a:rPr lang="en-US" dirty="0"/>
              <a:t>To delete a bookmark from the list, select it and click </a:t>
            </a:r>
            <a:r>
              <a:rPr lang="en-US" b="1" dirty="0"/>
              <a:t>Delete</a:t>
            </a:r>
            <a:endParaRPr lang="en-US" dirty="0"/>
          </a:p>
          <a:p>
            <a:pPr lvl="1"/>
            <a:r>
              <a:rPr lang="en-US" dirty="0"/>
              <a:t>To move to a bookmark, display the Go To tab of the Find and Replace dialog box, click </a:t>
            </a:r>
            <a:r>
              <a:rPr lang="en-US" b="1" dirty="0"/>
              <a:t>Bookmark </a:t>
            </a:r>
            <a:r>
              <a:rPr lang="en-US" dirty="0"/>
              <a:t>from the Go To what field, and then click the bookmark name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22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067" y="2166471"/>
            <a:ext cx="3036006" cy="279942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D00C7F9-2E2F-47F4-80C2-0C7EA339A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34964C4-9537-4AFE-AAC4-B28D0809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08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to Print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3975847" cy="4486275"/>
          </a:xfrm>
        </p:spPr>
        <p:txBody>
          <a:bodyPr/>
          <a:lstStyle/>
          <a:p>
            <a:r>
              <a:rPr lang="en-US" dirty="0"/>
              <a:t>To preview or print:</a:t>
            </a:r>
          </a:p>
          <a:p>
            <a:pPr lvl="1"/>
            <a:r>
              <a:rPr lang="en-US" dirty="0"/>
              <a:t>Click the </a:t>
            </a:r>
            <a:r>
              <a:rPr lang="en-US" b="1" dirty="0"/>
              <a:t>File</a:t>
            </a:r>
            <a:r>
              <a:rPr lang="en-US" dirty="0"/>
              <a:t> tab and click </a:t>
            </a:r>
            <a:r>
              <a:rPr lang="en-US" b="1" dirty="0"/>
              <a:t>Print</a:t>
            </a:r>
            <a:r>
              <a:rPr lang="en-US" dirty="0"/>
              <a:t>, or</a:t>
            </a:r>
          </a:p>
          <a:p>
            <a:pPr lvl="1"/>
            <a:r>
              <a:rPr lang="en-US" dirty="0"/>
              <a:t>press CTRL+P</a:t>
            </a:r>
          </a:p>
        </p:txBody>
      </p:sp>
      <p:pic>
        <p:nvPicPr>
          <p:cNvPr id="6" name="Picture 5" descr="\\CCISERVER\Common\Publishing\Working\In Development\3260 Word 2016 Core\Screens\wd-22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707" y="2106594"/>
            <a:ext cx="6485757" cy="364166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7CE53E0-275F-4A8E-BBFC-00A7E7254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E403D4F-A78F-46ED-98C4-5BE47A878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99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to Print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Print All Pages</a:t>
            </a:r>
          </a:p>
          <a:p>
            <a:pPr lvl="1"/>
            <a:r>
              <a:rPr lang="en-US" dirty="0"/>
              <a:t>Set print options for the document</a:t>
            </a:r>
          </a:p>
          <a:p>
            <a:r>
              <a:rPr lang="en-US" b="1" dirty="0"/>
              <a:t>Pages</a:t>
            </a:r>
          </a:p>
          <a:p>
            <a:pPr lvl="1"/>
            <a:r>
              <a:rPr lang="en-US" dirty="0"/>
              <a:t>Specify the page range to print:</a:t>
            </a:r>
          </a:p>
          <a:p>
            <a:pPr lvl="1"/>
            <a:endParaRPr lang="en-US" dirty="0"/>
          </a:p>
          <a:p>
            <a:pPr marL="914400" lvl="2" indent="0">
              <a:buNone/>
            </a:pPr>
            <a:r>
              <a:rPr lang="en-US" b="1" dirty="0"/>
              <a:t>#-# </a:t>
            </a:r>
            <a:r>
              <a:rPr lang="en-US" dirty="0"/>
              <a:t>–</a:t>
            </a:r>
            <a:r>
              <a:rPr lang="en-US" b="1" dirty="0"/>
              <a:t> </a:t>
            </a:r>
            <a:r>
              <a:rPr lang="en-US" dirty="0"/>
              <a:t>Only the page range specified; for example, 3-7, 1-3</a:t>
            </a:r>
          </a:p>
          <a:p>
            <a:pPr marL="914400" lvl="2" indent="0">
              <a:buNone/>
            </a:pPr>
            <a:r>
              <a:rPr lang="en-US" b="1" dirty="0"/>
              <a:t>#,#,# </a:t>
            </a:r>
            <a:r>
              <a:rPr lang="en-US" dirty="0"/>
              <a:t>–</a:t>
            </a:r>
            <a:r>
              <a:rPr lang="en-US" b="1" dirty="0"/>
              <a:t> </a:t>
            </a:r>
            <a:r>
              <a:rPr lang="en-US" dirty="0"/>
              <a:t>Only the pages specified; for example, 3,5,6</a:t>
            </a:r>
          </a:p>
          <a:p>
            <a:pPr marL="914400" lvl="2" indent="0">
              <a:buNone/>
            </a:pPr>
            <a:r>
              <a:rPr lang="en-US" b="1" dirty="0"/>
              <a:t>-#</a:t>
            </a:r>
            <a:r>
              <a:rPr lang="en-US" dirty="0"/>
              <a:t> –</a:t>
            </a:r>
            <a:r>
              <a:rPr lang="en-US" b="1" dirty="0"/>
              <a:t> </a:t>
            </a:r>
            <a:r>
              <a:rPr lang="en-US" dirty="0"/>
              <a:t>From page 1 to the specified page; for example, 11</a:t>
            </a:r>
          </a:p>
          <a:p>
            <a:pPr marL="914400" lvl="2" indent="0">
              <a:buNone/>
            </a:pPr>
            <a:r>
              <a:rPr lang="en-US" b="1" dirty="0"/>
              <a:t>#- </a:t>
            </a:r>
            <a:r>
              <a:rPr lang="en-US" dirty="0"/>
              <a:t>–</a:t>
            </a:r>
            <a:r>
              <a:rPr lang="en-US" b="1" dirty="0"/>
              <a:t> </a:t>
            </a:r>
            <a:r>
              <a:rPr lang="en-US" dirty="0"/>
              <a:t>From this page to the last page; for example, 33</a:t>
            </a:r>
          </a:p>
          <a:p>
            <a:pPr marL="914400" lvl="2" indent="0">
              <a:buNone/>
            </a:pPr>
            <a:r>
              <a:rPr lang="en-US" b="1" dirty="0"/>
              <a:t>s#-s#</a:t>
            </a:r>
            <a:r>
              <a:rPr lang="en-US" dirty="0"/>
              <a:t> –</a:t>
            </a:r>
            <a:r>
              <a:rPr lang="en-US" b="1" dirty="0"/>
              <a:t> </a:t>
            </a:r>
            <a:r>
              <a:rPr lang="en-US" dirty="0"/>
              <a:t>From one section to another section; for example, Section 9 to Section 11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22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353" y="1690688"/>
            <a:ext cx="2564447" cy="28672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22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127" y="3509588"/>
            <a:ext cx="2281804" cy="27151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F33E60-89BA-4C17-B3FB-593367E6B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296640-CC6E-4A95-8769-620BD88A5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0576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Inspecting a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Maintaining Compatibility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, click </a:t>
            </a:r>
            <a:r>
              <a:rPr lang="en-US" b="1" dirty="0"/>
              <a:t>Info</a:t>
            </a:r>
            <a:r>
              <a:rPr lang="en-US" dirty="0"/>
              <a:t>, click </a:t>
            </a:r>
            <a:r>
              <a:rPr lang="en-US" b="1" dirty="0"/>
              <a:t>Check for Issues</a:t>
            </a:r>
            <a:r>
              <a:rPr lang="en-US" dirty="0"/>
              <a:t>, and then click </a:t>
            </a:r>
            <a:r>
              <a:rPr lang="en-US" b="1" dirty="0"/>
              <a:t>Check Compatibility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23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701" y="2617077"/>
            <a:ext cx="3860306" cy="31366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590AB81-1491-4E55-AB5F-6C8DBBEEB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3301809-2BA6-4005-929E-A27C5F8FA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03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Inspecting a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6195646" cy="4486275"/>
          </a:xfrm>
        </p:spPr>
        <p:txBody>
          <a:bodyPr>
            <a:normAutofit/>
          </a:bodyPr>
          <a:lstStyle/>
          <a:p>
            <a:r>
              <a:rPr lang="en-US" b="1" dirty="0"/>
              <a:t>Using the Document Inspector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, click </a:t>
            </a:r>
            <a:r>
              <a:rPr lang="en-US" b="1" dirty="0"/>
              <a:t>Info</a:t>
            </a:r>
            <a:r>
              <a:rPr lang="en-US" dirty="0"/>
              <a:t>, click </a:t>
            </a:r>
            <a:r>
              <a:rPr lang="en-US" b="1" dirty="0"/>
              <a:t>Check for Issues</a:t>
            </a:r>
            <a:r>
              <a:rPr lang="en-US" dirty="0"/>
              <a:t>, and then click </a:t>
            </a:r>
            <a:r>
              <a:rPr lang="en-US" b="1" dirty="0"/>
              <a:t>Inspect Document</a:t>
            </a:r>
            <a:endParaRPr lang="en-US" dirty="0"/>
          </a:p>
        </p:txBody>
      </p:sp>
      <p:pic>
        <p:nvPicPr>
          <p:cNvPr id="6" name="Picture 5" descr="\\CCISERVER\Common\Publishing\Working\In Development\3260 Word 2016 Core\Screens\wd-23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523" y="1867725"/>
            <a:ext cx="4195226" cy="385885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69557C8-38CE-482F-B9D5-3B33A4637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2BB07A7-B1E0-43FB-B98C-A38BAE30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42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Inspecting a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51725"/>
            <a:ext cx="6339840" cy="4486275"/>
          </a:xfrm>
        </p:spPr>
        <p:txBody>
          <a:bodyPr>
            <a:normAutofit/>
          </a:bodyPr>
          <a:lstStyle/>
          <a:p>
            <a:r>
              <a:rPr lang="en-US" b="1" dirty="0"/>
              <a:t>Using the Document Inspector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Remove All</a:t>
            </a:r>
            <a:r>
              <a:rPr lang="en-US" dirty="0"/>
              <a:t> for those items that you want to remove completely</a:t>
            </a:r>
          </a:p>
          <a:p>
            <a:pPr lvl="1"/>
            <a:r>
              <a:rPr lang="en-US" dirty="0"/>
              <a:t>This is one of the last steps you apply to a document before distributing the document</a:t>
            </a:r>
          </a:p>
        </p:txBody>
      </p:sp>
      <p:pic>
        <p:nvPicPr>
          <p:cNvPr id="6" name="Picture 5" descr="\\CCISERVER\Common\Publishing\Working\In Development\3260 Word 2016 Core\Screens\wd-23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954" y="1965979"/>
            <a:ext cx="4209646" cy="387211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2183313-AD34-4D85-B821-8E7DB89ED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5E5EF2B-F918-4799-B635-44A1DC906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8304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Inspecting a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8614074" cy="4486275"/>
          </a:xfrm>
        </p:spPr>
        <p:txBody>
          <a:bodyPr/>
          <a:lstStyle/>
          <a:p>
            <a:r>
              <a:rPr lang="en-US" b="1" dirty="0"/>
              <a:t>Checking Documents for Accessibility</a:t>
            </a:r>
          </a:p>
          <a:p>
            <a:pPr lvl="1"/>
            <a:r>
              <a:rPr lang="en-CA" dirty="0"/>
              <a:t>Click </a:t>
            </a:r>
            <a:r>
              <a:rPr lang="en-CA" b="1" dirty="0"/>
              <a:t>File</a:t>
            </a:r>
            <a:r>
              <a:rPr lang="en-CA" dirty="0"/>
              <a:t>, click </a:t>
            </a:r>
            <a:r>
              <a:rPr lang="en-CA" b="1" dirty="0"/>
              <a:t>Info</a:t>
            </a:r>
            <a:r>
              <a:rPr lang="en-CA" dirty="0"/>
              <a:t>, click </a:t>
            </a:r>
            <a:r>
              <a:rPr lang="en-CA" b="1" dirty="0"/>
              <a:t>Check for Issues</a:t>
            </a:r>
            <a:r>
              <a:rPr lang="en-CA" dirty="0"/>
              <a:t>, and then click </a:t>
            </a:r>
            <a:r>
              <a:rPr lang="en-CA" b="1" dirty="0"/>
              <a:t>Check Accessibility</a:t>
            </a:r>
            <a:endParaRPr lang="en-US" dirty="0"/>
          </a:p>
          <a:p>
            <a:pPr lvl="1"/>
            <a:r>
              <a:rPr lang="en-CA" dirty="0"/>
              <a:t>Click an item from the list to have Word display an explanation of how to fix the selected issue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23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2269" y="1690688"/>
            <a:ext cx="1901526" cy="43739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B173BB8-54D3-4A8E-83E2-8248D6E79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D72911C-6C3B-4DBB-B71B-3C3BC2442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1626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4FEFE-C537-44E7-B679-983CE391D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Sharing Documents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3AA83-B352-4D40-8DF2-5868D53C67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27797"/>
            <a:ext cx="7977188" cy="4525963"/>
          </a:xfrm>
        </p:spPr>
        <p:txBody>
          <a:bodyPr/>
          <a:lstStyle/>
          <a:p>
            <a:r>
              <a:rPr lang="en-US" b="1" dirty="0"/>
              <a:t>Share Documents Electronically</a:t>
            </a:r>
          </a:p>
          <a:p>
            <a:pPr lvl="1"/>
            <a:r>
              <a:rPr lang="en-US" dirty="0"/>
              <a:t>To share a document, you need to save it in OneDrive or SharePoint first</a:t>
            </a:r>
          </a:p>
          <a:p>
            <a:pPr lvl="2"/>
            <a:r>
              <a:rPr lang="en-US" dirty="0"/>
              <a:t>click </a:t>
            </a:r>
            <a:r>
              <a:rPr lang="en-US" b="1" dirty="0"/>
              <a:t>Share</a:t>
            </a:r>
            <a:r>
              <a:rPr lang="en-US" dirty="0"/>
              <a:t> at the top right of the screen</a:t>
            </a:r>
          </a:p>
          <a:p>
            <a:pPr lvl="2"/>
            <a:r>
              <a:rPr lang="en-US" dirty="0"/>
              <a:t>select the location to upload a copy of the document</a:t>
            </a:r>
          </a:p>
          <a:p>
            <a:pPr lvl="2"/>
            <a:r>
              <a:rPr lang="en-US" dirty="0"/>
              <a:t>you will notice a difference in the procedure to share a document if you are sharing a document stored in a personal OneDrive folder or a document stored in SharePoint or OneDrive for Business folder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41A743-E9B3-499C-92A5-ABB4CC856B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-7469"/>
          <a:stretch/>
        </p:blipFill>
        <p:spPr bwMode="auto">
          <a:xfrm>
            <a:off x="8950139" y="1981016"/>
            <a:ext cx="2419610" cy="3786738"/>
          </a:xfrm>
          <a:prstGeom prst="rect">
            <a:avLst/>
          </a:prstGeom>
          <a:ln w="9525" cap="flat" cmpd="sng" algn="ctr">
            <a:solidFill>
              <a:sysClr val="window" lastClr="FFFFFF">
                <a:lumMod val="75000"/>
              </a:sysClr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FBED9-CF56-4AF0-8DB1-F5ED9470F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05517-3811-48D9-AAEC-949181928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9504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A9209-6D01-4E31-A65E-915458282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Sharing Documents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A9501-67BE-45F4-AAFF-DD841BABB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27797"/>
            <a:ext cx="7401636" cy="4525963"/>
          </a:xfrm>
        </p:spPr>
        <p:txBody>
          <a:bodyPr/>
          <a:lstStyle/>
          <a:p>
            <a:r>
              <a:rPr lang="en-US" b="1" dirty="0"/>
              <a:t>Sharing from OneDrive or SharePoint</a:t>
            </a:r>
          </a:p>
          <a:p>
            <a:pPr lvl="1"/>
            <a:r>
              <a:rPr lang="en-US" dirty="0"/>
              <a:t>enter the name or email address of the person with whom you would like to share the document above the blue line</a:t>
            </a:r>
          </a:p>
          <a:p>
            <a:pPr lvl="1"/>
            <a:r>
              <a:rPr lang="en-US" dirty="0"/>
              <a:t>add an optional message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Send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42348184-3E04-4C7A-A99A-5247634F615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8567223" y="2108513"/>
            <a:ext cx="2732186" cy="394283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15A060-6651-4B70-B30F-CDB01A198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2C8AD6-EA05-499F-8032-67634C519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023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1E49B-D410-4FD9-B71D-1E8C29E6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808" y="1124712"/>
            <a:ext cx="10451592" cy="2386584"/>
          </a:xfrm>
        </p:spPr>
        <p:txBody>
          <a:bodyPr anchor="b">
            <a:normAutofit/>
          </a:bodyPr>
          <a:lstStyle/>
          <a:p>
            <a:pPr algn="ctr"/>
            <a:r>
              <a:rPr lang="en-US" sz="6000" dirty="0"/>
              <a:t>Microsoft Word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9779-5699-41D0-B1DC-BB2534803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7048" y="3602736"/>
            <a:ext cx="9144000" cy="165506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Lesson 5: Distributing Documents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A7E794-0CE2-4958-A83E-D7E9CB028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9FC1BB-4B13-451D-8139-11198EF60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565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A9209-6D01-4E31-A65E-915458282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Sharing Documents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A9501-67BE-45F4-AAFF-DD841BABB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27797"/>
            <a:ext cx="7920038" cy="4525963"/>
          </a:xfrm>
        </p:spPr>
        <p:txBody>
          <a:bodyPr/>
          <a:lstStyle/>
          <a:p>
            <a:r>
              <a:rPr lang="en-US" b="1" dirty="0"/>
              <a:t>Changing Link Settings</a:t>
            </a:r>
          </a:p>
          <a:p>
            <a:pPr lvl="1"/>
            <a:r>
              <a:rPr lang="en-GB" dirty="0"/>
              <a:t>To change the default sharing link settings:</a:t>
            </a:r>
          </a:p>
          <a:p>
            <a:pPr lvl="2"/>
            <a:r>
              <a:rPr lang="en-GB" dirty="0"/>
              <a:t>click the arrow next to the default setting</a:t>
            </a:r>
          </a:p>
          <a:p>
            <a:pPr lvl="2"/>
            <a:r>
              <a:rPr lang="en-GB" dirty="0"/>
              <a:t>de-select </a:t>
            </a:r>
            <a:r>
              <a:rPr lang="en-GB" b="1" dirty="0"/>
              <a:t>Allow editing </a:t>
            </a:r>
            <a:r>
              <a:rPr lang="en-GB" dirty="0"/>
              <a:t>if you don’t want people to be able to edit the document</a:t>
            </a:r>
          </a:p>
          <a:p>
            <a:pPr lvl="2"/>
            <a:r>
              <a:rPr lang="en-GB" b="1" dirty="0"/>
              <a:t>set expiration date </a:t>
            </a:r>
            <a:r>
              <a:rPr lang="en-GB" dirty="0"/>
              <a:t>if you like (this is only available when you set the </a:t>
            </a:r>
            <a:r>
              <a:rPr lang="en-GB" b="1" dirty="0"/>
              <a:t>Anyone</a:t>
            </a:r>
            <a:r>
              <a:rPr lang="en-GB" dirty="0"/>
              <a:t> option)</a:t>
            </a:r>
          </a:p>
          <a:p>
            <a:pPr lvl="2"/>
            <a:r>
              <a:rPr lang="en-GB" dirty="0"/>
              <a:t>click </a:t>
            </a:r>
            <a:r>
              <a:rPr lang="en-GB" b="1" dirty="0"/>
              <a:t>Apply </a:t>
            </a:r>
            <a:r>
              <a:rPr lang="en-GB" dirty="0"/>
              <a:t>or</a:t>
            </a:r>
            <a:r>
              <a:rPr lang="en-GB" b="1" dirty="0"/>
              <a:t> Cancel</a:t>
            </a:r>
            <a:r>
              <a:rPr lang="en-GB" dirty="0"/>
              <a:t> to return to the Send Link dialog box</a:t>
            </a:r>
          </a:p>
          <a:p>
            <a:pPr lvl="1"/>
            <a:endParaRPr lang="en-US" dirty="0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3DF89AB6-CDB1-4C6B-97C6-630955E78E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8902" y="1955409"/>
            <a:ext cx="2735361" cy="430451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7A7823-E430-453C-AEC7-9A14AE4FC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86299E-611A-403D-ACCF-32AD0280C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964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A9209-6D01-4E31-A65E-915458282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Sharing Documents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A9501-67BE-45F4-AAFF-DD841BABB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Send a Copy or Link</a:t>
            </a:r>
          </a:p>
          <a:p>
            <a:pPr lvl="1"/>
            <a:r>
              <a:rPr lang="en-US" dirty="0"/>
              <a:t>Alternatively, you can do any of the following:</a:t>
            </a:r>
          </a:p>
          <a:p>
            <a:pPr lvl="2"/>
            <a:r>
              <a:rPr lang="en-GB" dirty="0"/>
              <a:t>c</a:t>
            </a:r>
            <a:r>
              <a:rPr lang="en-US" dirty="0"/>
              <a:t>lick </a:t>
            </a:r>
            <a:r>
              <a:rPr lang="en-US" b="1" dirty="0"/>
              <a:t>Copy Link </a:t>
            </a:r>
            <a:r>
              <a:rPr lang="en-US" dirty="0"/>
              <a:t>to copy the link and send it out via another method, such as an instant message</a:t>
            </a:r>
          </a:p>
          <a:p>
            <a:pPr lvl="2"/>
            <a:r>
              <a:rPr lang="en-GB" dirty="0"/>
              <a:t>c</a:t>
            </a:r>
            <a:r>
              <a:rPr lang="en-US" dirty="0"/>
              <a:t>lick </a:t>
            </a:r>
            <a:r>
              <a:rPr lang="en-US" b="1" dirty="0"/>
              <a:t>Outlook</a:t>
            </a:r>
            <a:r>
              <a:rPr lang="en-US" dirty="0"/>
              <a:t> to insert the link as a hyperlink in an email</a:t>
            </a:r>
          </a:p>
          <a:p>
            <a:pPr lvl="2"/>
            <a:r>
              <a:rPr lang="en-GB" dirty="0"/>
              <a:t>c</a:t>
            </a:r>
            <a:r>
              <a:rPr lang="en-US" dirty="0"/>
              <a:t>lick </a:t>
            </a:r>
            <a:r>
              <a:rPr lang="en-US" b="1" dirty="0"/>
              <a:t>Send a Copy </a:t>
            </a:r>
            <a:r>
              <a:rPr lang="en-US" dirty="0"/>
              <a:t>to send the document by Word Document or PDF instead of sharing it</a:t>
            </a:r>
            <a:endParaRPr lang="en-GB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D58175-C3E9-4E52-A559-F417C8A9F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AC92AC-D406-4E2F-9925-6024AA564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3199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A9209-6D01-4E31-A65E-915458282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Sharing Documents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A9501-67BE-45F4-AAFF-DD841BABB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27797"/>
            <a:ext cx="7920038" cy="4525963"/>
          </a:xfrm>
        </p:spPr>
        <p:txBody>
          <a:bodyPr/>
          <a:lstStyle/>
          <a:p>
            <a:r>
              <a:rPr lang="en-US" b="1" dirty="0"/>
              <a:t>Sharing Documents Stored in OneDrive - Personal</a:t>
            </a:r>
          </a:p>
          <a:p>
            <a:pPr lvl="1"/>
            <a:r>
              <a:rPr lang="en-US" dirty="0"/>
              <a:t>if a document is stored in a OneDrive - Personal folder, the Share pane will open on the right</a:t>
            </a:r>
          </a:p>
          <a:p>
            <a:pPr lvl="1"/>
            <a:r>
              <a:rPr lang="en-US" dirty="0"/>
              <a:t>add the people with which to share in the </a:t>
            </a:r>
            <a:r>
              <a:rPr lang="en-US" b="1" dirty="0"/>
              <a:t>Invite people </a:t>
            </a:r>
            <a:r>
              <a:rPr lang="en-US" dirty="0"/>
              <a:t>box</a:t>
            </a:r>
          </a:p>
          <a:p>
            <a:pPr lvl="1"/>
            <a:r>
              <a:rPr lang="en-US" dirty="0"/>
              <a:t>set the permission level to </a:t>
            </a:r>
            <a:r>
              <a:rPr lang="en-US" b="1" dirty="0"/>
              <a:t>Can edit </a:t>
            </a:r>
            <a:r>
              <a:rPr lang="en-US" dirty="0"/>
              <a:t>or </a:t>
            </a:r>
            <a:r>
              <a:rPr lang="en-US" b="1" dirty="0"/>
              <a:t>Can view</a:t>
            </a:r>
            <a:endParaRPr lang="en-US" dirty="0"/>
          </a:p>
          <a:p>
            <a:pPr lvl="1"/>
            <a:r>
              <a:rPr lang="en-US" dirty="0"/>
              <a:t>include a message if desired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Share</a:t>
            </a:r>
            <a:endParaRPr lang="en-US" dirty="0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A8F06E9F-9AF4-47EE-A6F0-853E0554AC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590" y="1850098"/>
            <a:ext cx="2752810" cy="4114604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44E74F-78F2-47C7-A68F-823A75E68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C4613F-0F02-4D48-99C6-BA873D176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7494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A9209-6D01-4E31-A65E-915458282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Sharing Documents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A9501-67BE-45F4-AAFF-DD841BABB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27797"/>
            <a:ext cx="8324440" cy="4525963"/>
          </a:xfrm>
        </p:spPr>
        <p:txBody>
          <a:bodyPr/>
          <a:lstStyle/>
          <a:p>
            <a:r>
              <a:rPr lang="en-US" b="1" dirty="0"/>
              <a:t>Send as Attachment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Send as attachment </a:t>
            </a:r>
            <a:r>
              <a:rPr lang="en-US" dirty="0"/>
              <a:t>at the bottom of the Share pane to send a copy of the document as a Word document or PDF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9242360C-F677-4CAB-9DCB-9E15F31B4D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4040" y="1926734"/>
            <a:ext cx="2648360" cy="3925428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BD6448-342B-40E7-BEAB-E09151DE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ED8D9-6BFB-46BE-AC94-4B575073E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153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A9209-6D01-4E31-A65E-915458282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Sharing Documents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A9501-67BE-45F4-AAFF-DD841BABB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27797"/>
            <a:ext cx="8128000" cy="4525963"/>
          </a:xfrm>
        </p:spPr>
        <p:txBody>
          <a:bodyPr/>
          <a:lstStyle/>
          <a:p>
            <a:r>
              <a:rPr lang="en-US" b="1" dirty="0"/>
              <a:t>Get a Sharing Link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Get a sharing link </a:t>
            </a:r>
            <a:r>
              <a:rPr lang="en-US" dirty="0"/>
              <a:t>to generate a sharing link to edit or view the document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Create an edit link </a:t>
            </a:r>
            <a:r>
              <a:rPr lang="en-US" dirty="0"/>
              <a:t>or </a:t>
            </a:r>
            <a:r>
              <a:rPr lang="en-US" b="1" dirty="0"/>
              <a:t>Create a view-only link</a:t>
            </a:r>
            <a:endParaRPr lang="en-US" dirty="0"/>
          </a:p>
          <a:p>
            <a:pPr lvl="1"/>
            <a:r>
              <a:rPr lang="en-US" dirty="0"/>
              <a:t>click </a:t>
            </a:r>
            <a:r>
              <a:rPr lang="en-US" b="1" dirty="0"/>
              <a:t>Copy</a:t>
            </a:r>
            <a:r>
              <a:rPr lang="en-US" dirty="0"/>
              <a:t> to copy the generated link to your clipboard</a:t>
            </a:r>
          </a:p>
          <a:p>
            <a:pPr lvl="1"/>
            <a:r>
              <a:rPr lang="en-US" dirty="0"/>
              <a:t>use the copied link to paste into an instant message or email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7B42BD3-4D52-47F1-8AE8-3950F3D4E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47854" y="2053885"/>
            <a:ext cx="2707933" cy="40248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3C89F9-EBDB-41FC-867A-E354A1C8D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4482AC-B918-4049-B70E-F823C92DB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3956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proofread your document</a:t>
            </a:r>
          </a:p>
          <a:p>
            <a:pPr lvl="0"/>
            <a:r>
              <a:rPr lang="en-US" dirty="0"/>
              <a:t>navigate around the document using special tools</a:t>
            </a:r>
          </a:p>
          <a:p>
            <a:r>
              <a:rPr lang="en-US" dirty="0"/>
              <a:t>prepare to print documents</a:t>
            </a:r>
          </a:p>
          <a:p>
            <a:pPr lvl="0"/>
            <a:r>
              <a:rPr lang="en-US" dirty="0"/>
              <a:t>inspect a document for compatibility issues</a:t>
            </a:r>
          </a:p>
          <a:p>
            <a:pPr lvl="0"/>
            <a:r>
              <a:rPr lang="en-US" dirty="0"/>
              <a:t>inspect a document for hidden or personal information</a:t>
            </a:r>
          </a:p>
          <a:p>
            <a:r>
              <a:rPr lang="en-US" dirty="0"/>
              <a:t>inspect a document for accessibility issues</a:t>
            </a:r>
          </a:p>
          <a:p>
            <a:r>
              <a:rPr lang="en-US" dirty="0"/>
              <a:t>share documents with others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97D26C-72B7-47EF-B2F8-5B12F9D69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7645B-86C6-465C-8338-224A31891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110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proofread your document</a:t>
            </a:r>
          </a:p>
          <a:p>
            <a:pPr lvl="0"/>
            <a:r>
              <a:rPr lang="en-US" dirty="0"/>
              <a:t>navigate around the document using special tools</a:t>
            </a:r>
          </a:p>
          <a:p>
            <a:r>
              <a:rPr lang="en-US" dirty="0"/>
              <a:t>prepare to print documents</a:t>
            </a:r>
          </a:p>
          <a:p>
            <a:pPr lvl="0"/>
            <a:r>
              <a:rPr lang="en-US" dirty="0"/>
              <a:t>inspect a document for compatibility issues</a:t>
            </a:r>
          </a:p>
          <a:p>
            <a:pPr lvl="0"/>
            <a:r>
              <a:rPr lang="en-US" dirty="0"/>
              <a:t>inspect a document for hidden or personal information</a:t>
            </a:r>
          </a:p>
          <a:p>
            <a:r>
              <a:rPr lang="en-US" dirty="0"/>
              <a:t>inspect a document for accessibility issues</a:t>
            </a:r>
          </a:p>
          <a:p>
            <a:r>
              <a:rPr lang="en-US" dirty="0"/>
              <a:t>share documents with others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E5A515-0EE4-44D9-8ECB-EC8E7AF79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BD0A84-EC78-4A56-991E-1E5E73659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28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Proofing Your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Very important to proofread documents</a:t>
            </a:r>
          </a:p>
          <a:p>
            <a:r>
              <a:rPr lang="en-US" dirty="0"/>
              <a:t>Red wavy lines indicate a word that is not recognized in the Word dictionary</a:t>
            </a:r>
          </a:p>
          <a:p>
            <a:r>
              <a:rPr lang="en-US" dirty="0"/>
              <a:t>Blue double-underlines indicate a possible grammatical or contextual text error</a:t>
            </a:r>
          </a:p>
          <a:p>
            <a:r>
              <a:rPr lang="en-US" dirty="0"/>
              <a:t>Spelling portion checks for incorrect spelling, duplicate words, and incorrect capitalization</a:t>
            </a:r>
          </a:p>
          <a:p>
            <a:pPr lvl="0"/>
            <a:r>
              <a:rPr lang="en-US" dirty="0"/>
              <a:t>Grammar portion uses natural language grammar to detect sentences with grammatical errors or weak writing style</a:t>
            </a:r>
          </a:p>
          <a:p>
            <a:pPr lvl="1"/>
            <a:r>
              <a:rPr lang="en-US" dirty="0"/>
              <a:t>Based on standards in the language selected for checking spelling and grammar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5B700E-494A-439C-BAB5-EF12E5A6C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A8AD3-706E-4CB2-93C2-37A6CDADC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643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Proofing Your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8052582" cy="4486275"/>
          </a:xfrm>
        </p:spPr>
        <p:txBody>
          <a:bodyPr/>
          <a:lstStyle/>
          <a:p>
            <a:r>
              <a:rPr lang="en-US" dirty="0"/>
              <a:t>To activate the Spelling and Grammar feature:</a:t>
            </a:r>
          </a:p>
          <a:p>
            <a:pPr lvl="1"/>
            <a:r>
              <a:rPr lang="en-US" dirty="0"/>
              <a:t>Click the </a:t>
            </a:r>
            <a:r>
              <a:rPr lang="en-US" b="1" dirty="0"/>
              <a:t>Review</a:t>
            </a:r>
            <a:r>
              <a:rPr lang="en-US" dirty="0"/>
              <a:t> tab and, in the Proofing group, click </a:t>
            </a:r>
            <a:r>
              <a:rPr lang="en-US" b="1" dirty="0"/>
              <a:t>Spelling &amp; Grammar</a:t>
            </a:r>
            <a:r>
              <a:rPr lang="en-US" dirty="0"/>
              <a:t>, or</a:t>
            </a:r>
          </a:p>
          <a:p>
            <a:pPr lvl="1"/>
            <a:r>
              <a:rPr lang="en-US" dirty="0"/>
              <a:t>press F7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21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666" y="1827948"/>
            <a:ext cx="2031385" cy="368658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C4E49A8-49A2-4F0E-982C-BA5BA2F68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94327C-1B0C-4591-A8A7-8B3B3F333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998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Proofing Your Document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5911754" cy="4486275"/>
          </a:xfrm>
        </p:spPr>
        <p:txBody>
          <a:bodyPr>
            <a:normAutofit/>
          </a:bodyPr>
          <a:lstStyle/>
          <a:p>
            <a:r>
              <a:rPr lang="en-US" dirty="0"/>
              <a:t>Contextual errors </a:t>
            </a:r>
          </a:p>
          <a:p>
            <a:pPr lvl="1"/>
            <a:r>
              <a:rPr lang="en-US" dirty="0"/>
              <a:t>Words can be pronounced the same, but have different spellings and meanings:</a:t>
            </a:r>
          </a:p>
          <a:p>
            <a:pPr lvl="2"/>
            <a:r>
              <a:rPr lang="en-US" i="1" dirty="0"/>
              <a:t>there</a:t>
            </a:r>
            <a:r>
              <a:rPr lang="en-US" dirty="0"/>
              <a:t> (refers to a place), </a:t>
            </a:r>
            <a:r>
              <a:rPr lang="en-US" i="1" dirty="0"/>
              <a:t>their</a:t>
            </a:r>
            <a:r>
              <a:rPr lang="en-US" dirty="0"/>
              <a:t> (possessive form), or </a:t>
            </a:r>
            <a:r>
              <a:rPr lang="en-US" i="1" dirty="0"/>
              <a:t>they’re</a:t>
            </a:r>
            <a:r>
              <a:rPr lang="en-US" dirty="0"/>
              <a:t> (contraction for they are), or</a:t>
            </a:r>
          </a:p>
          <a:p>
            <a:pPr lvl="2"/>
            <a:r>
              <a:rPr lang="en-US" i="1" dirty="0"/>
              <a:t>its</a:t>
            </a:r>
            <a:r>
              <a:rPr lang="en-US" dirty="0"/>
              <a:t> (possessive form) and </a:t>
            </a:r>
            <a:r>
              <a:rPr lang="en-US" i="1" dirty="0"/>
              <a:t>it’s</a:t>
            </a:r>
            <a:r>
              <a:rPr lang="en-US" dirty="0"/>
              <a:t> (contraction for it is), or</a:t>
            </a:r>
          </a:p>
          <a:p>
            <a:pPr lvl="2"/>
            <a:r>
              <a:rPr lang="en-US" i="1" dirty="0"/>
              <a:t>weather</a:t>
            </a:r>
            <a:r>
              <a:rPr lang="en-US" dirty="0"/>
              <a:t> (climate) and </a:t>
            </a:r>
            <a:r>
              <a:rPr lang="en-US" i="1" dirty="0"/>
              <a:t>whether</a:t>
            </a:r>
            <a:r>
              <a:rPr lang="en-US" dirty="0"/>
              <a:t> (which one)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21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318" y="1690688"/>
            <a:ext cx="2194204" cy="4226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2423" y="1690688"/>
            <a:ext cx="2209739" cy="4486275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A1B74B-A947-4559-9C0D-860456B17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75781B1-8935-4E78-8B25-9E66813B7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669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Navigating with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8305800" cy="4486275"/>
          </a:xfrm>
        </p:spPr>
        <p:txBody>
          <a:bodyPr/>
          <a:lstStyle/>
          <a:p>
            <a:r>
              <a:rPr lang="en-US" b="1" dirty="0"/>
              <a:t>Using the Navigation Pane</a:t>
            </a:r>
          </a:p>
          <a:p>
            <a:pPr lvl="1"/>
            <a:r>
              <a:rPr lang="en-US" dirty="0"/>
              <a:t>To view the Navigation Pane, click the </a:t>
            </a:r>
            <a:r>
              <a:rPr lang="en-US" b="1" dirty="0"/>
              <a:t>View</a:t>
            </a:r>
            <a:r>
              <a:rPr lang="en-US" dirty="0"/>
              <a:t> tab and, in the Show group, click </a:t>
            </a:r>
            <a:r>
              <a:rPr lang="en-US" b="1" dirty="0"/>
              <a:t>Navigation</a:t>
            </a:r>
            <a:r>
              <a:rPr lang="en-US" dirty="0"/>
              <a:t> </a:t>
            </a:r>
            <a:r>
              <a:rPr lang="en-US" b="1" dirty="0"/>
              <a:t>Pane</a:t>
            </a:r>
            <a:endParaRPr lang="en-US" dirty="0"/>
          </a:p>
          <a:p>
            <a:pPr lvl="1"/>
            <a:r>
              <a:rPr lang="en-US" dirty="0"/>
              <a:t>To navigate to a header, click the </a:t>
            </a:r>
            <a:r>
              <a:rPr lang="en-US" b="1" dirty="0"/>
              <a:t>Headings</a:t>
            </a:r>
            <a:r>
              <a:rPr lang="en-US" dirty="0"/>
              <a:t> tab, and then click the heading name</a:t>
            </a:r>
          </a:p>
        </p:txBody>
      </p:sp>
      <p:pic>
        <p:nvPicPr>
          <p:cNvPr id="6" name="Picture 5" descr="\\CCISERVER\Common\Publishing\Working\In Development\3260 Word 2016 Core\Screens\wd-219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15"/>
          <a:stretch/>
        </p:blipFill>
        <p:spPr bwMode="auto">
          <a:xfrm>
            <a:off x="9280477" y="2139389"/>
            <a:ext cx="2194346" cy="31641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068DEF7-349D-4A99-BC84-D7D3E1D5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3472FF6-7D58-44A2-803D-9D1674202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3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Navigating with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Using the Go To Command</a:t>
            </a:r>
          </a:p>
          <a:p>
            <a:pPr lvl="1"/>
            <a:r>
              <a:rPr lang="en-US" dirty="0"/>
              <a:t>To activate the Go To command:</a:t>
            </a:r>
          </a:p>
          <a:p>
            <a:pPr lvl="2"/>
            <a:r>
              <a:rPr lang="en-US" dirty="0"/>
              <a:t>On the Home tab, in the Editing group, click the arrow for Find and click </a:t>
            </a:r>
            <a:r>
              <a:rPr lang="en-US" b="1" dirty="0"/>
              <a:t>Go To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if the Find and Replace dialog box is open, click the </a:t>
            </a:r>
            <a:r>
              <a:rPr lang="en-US" b="1" dirty="0"/>
              <a:t>Go To</a:t>
            </a:r>
            <a:r>
              <a:rPr lang="en-US" dirty="0"/>
              <a:t> tab, or</a:t>
            </a:r>
          </a:p>
          <a:p>
            <a:pPr lvl="2"/>
            <a:r>
              <a:rPr lang="en-US" dirty="0"/>
              <a:t>press CTRL+G or press F5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22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089" y="3703355"/>
            <a:ext cx="4683590" cy="192298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6143F41-6131-4B4F-92B9-635D406A0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681E309-BBF3-446D-8296-5A2F5FF5B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45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Navigating with 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5145741" cy="4486275"/>
          </a:xfrm>
        </p:spPr>
        <p:txBody>
          <a:bodyPr>
            <a:normAutofit/>
          </a:bodyPr>
          <a:lstStyle/>
          <a:p>
            <a:r>
              <a:rPr lang="en-US" b="1" dirty="0"/>
              <a:t>Working with Hyperlinks</a:t>
            </a:r>
          </a:p>
          <a:p>
            <a:pPr lvl="1"/>
            <a:r>
              <a:rPr lang="en-US" dirty="0"/>
              <a:t>To insert or modify a hyperlink:</a:t>
            </a:r>
          </a:p>
          <a:p>
            <a:pPr lvl="2"/>
            <a:r>
              <a:rPr lang="en-US" dirty="0"/>
              <a:t>on the Insert tab, in the Links group, click </a:t>
            </a:r>
            <a:r>
              <a:rPr lang="en-US" b="1" dirty="0"/>
              <a:t>Link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right-click the text and click </a:t>
            </a:r>
            <a:r>
              <a:rPr lang="en-US" b="1" dirty="0"/>
              <a:t>Link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press CTRL+K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40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394" y="2175365"/>
            <a:ext cx="4921498" cy="257539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288F106-51BD-4080-81EE-5C2413118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67CC313-8A7F-4B1A-873B-C4096A675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440873"/>
      </p:ext>
    </p:extLst>
  </p:cSld>
  <p:clrMapOvr>
    <a:masterClrMapping/>
  </p:clrMapOvr>
</p:sld>
</file>

<file path=ppt/theme/theme1.xml><?xml version="1.0" encoding="utf-8"?>
<a:theme xmlns:a="http://schemas.openxmlformats.org/drawingml/2006/main" name="pptDB35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ppt15ED.tmp</Template>
  <TotalTime>339</TotalTime>
  <Words>1291</Words>
  <Application>Microsoft Office PowerPoint</Application>
  <PresentationFormat>Widescreen</PresentationFormat>
  <Paragraphs>184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Segoe UI</vt:lpstr>
      <vt:lpstr>pptDB35.tmp</vt:lpstr>
      <vt:lpstr>Custom Design</vt:lpstr>
      <vt:lpstr>PowerPoint Presentation</vt:lpstr>
      <vt:lpstr>Microsoft Word</vt:lpstr>
      <vt:lpstr>Lesson Objectives</vt:lpstr>
      <vt:lpstr>Proofing Your Document</vt:lpstr>
      <vt:lpstr>Proofing Your Document</vt:lpstr>
      <vt:lpstr>Proofing Your Document</vt:lpstr>
      <vt:lpstr>Navigating with References</vt:lpstr>
      <vt:lpstr>Navigating with References</vt:lpstr>
      <vt:lpstr>Navigating with References</vt:lpstr>
      <vt:lpstr>Navigating with References</vt:lpstr>
      <vt:lpstr>Navigating with References</vt:lpstr>
      <vt:lpstr>Preparing to Print</vt:lpstr>
      <vt:lpstr>Preparing to Print</vt:lpstr>
      <vt:lpstr>Inspecting a Document</vt:lpstr>
      <vt:lpstr>Inspecting a Document</vt:lpstr>
      <vt:lpstr>Inspecting a Document</vt:lpstr>
      <vt:lpstr>Inspecting a Document</vt:lpstr>
      <vt:lpstr>Sharing Documents</vt:lpstr>
      <vt:lpstr>Sharing Documents</vt:lpstr>
      <vt:lpstr>Sharing Documents</vt:lpstr>
      <vt:lpstr>Sharing Documents</vt:lpstr>
      <vt:lpstr>Sharing Documents</vt:lpstr>
      <vt:lpstr>Sharing Documents</vt:lpstr>
      <vt:lpstr>Sharing Documents</vt:lpstr>
      <vt:lpstr>Lesson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2016 Core</dc:title>
  <dc:creator>CCI Student</dc:creator>
  <cp:lastModifiedBy>Sue Wong</cp:lastModifiedBy>
  <cp:revision>42</cp:revision>
  <dcterms:created xsi:type="dcterms:W3CDTF">2016-06-08T21:39:01Z</dcterms:created>
  <dcterms:modified xsi:type="dcterms:W3CDTF">2019-08-29T21:56:04Z</dcterms:modified>
</cp:coreProperties>
</file>